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6"/>
  </p:notesMasterIdLst>
  <p:sldIdLst>
    <p:sldId id="256" r:id="rId2"/>
    <p:sldId id="286" r:id="rId3"/>
    <p:sldId id="287" r:id="rId4"/>
    <p:sldId id="288" r:id="rId5"/>
    <p:sldId id="290" r:id="rId6"/>
    <p:sldId id="306" r:id="rId7"/>
    <p:sldId id="297" r:id="rId8"/>
    <p:sldId id="307" r:id="rId9"/>
    <p:sldId id="292" r:id="rId10"/>
    <p:sldId id="293" r:id="rId11"/>
    <p:sldId id="294" r:id="rId12"/>
    <p:sldId id="295" r:id="rId13"/>
    <p:sldId id="296" r:id="rId14"/>
    <p:sldId id="309" r:id="rId15"/>
    <p:sldId id="310" r:id="rId16"/>
    <p:sldId id="298" r:id="rId17"/>
    <p:sldId id="311" r:id="rId18"/>
    <p:sldId id="312" r:id="rId19"/>
    <p:sldId id="304" r:id="rId20"/>
    <p:sldId id="305" r:id="rId21"/>
    <p:sldId id="257" r:id="rId22"/>
    <p:sldId id="308" r:id="rId23"/>
    <p:sldId id="273" r:id="rId24"/>
    <p:sldId id="285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F0EB6F-4641-4F9F-842A-826B075691DB}">
          <p14:sldIdLst>
            <p14:sldId id="256"/>
            <p14:sldId id="286"/>
            <p14:sldId id="287"/>
            <p14:sldId id="288"/>
            <p14:sldId id="290"/>
            <p14:sldId id="306"/>
            <p14:sldId id="297"/>
            <p14:sldId id="307"/>
            <p14:sldId id="292"/>
            <p14:sldId id="293"/>
            <p14:sldId id="294"/>
            <p14:sldId id="295"/>
            <p14:sldId id="296"/>
            <p14:sldId id="309"/>
            <p14:sldId id="310"/>
            <p14:sldId id="298"/>
            <p14:sldId id="311"/>
            <p14:sldId id="312"/>
            <p14:sldId id="304"/>
            <p14:sldId id="305"/>
            <p14:sldId id="257"/>
            <p14:sldId id="308"/>
          </p14:sldIdLst>
        </p14:section>
        <p14:section name="Untitled Section" id="{0467780C-5F6B-489F-A093-E64B5D533DF0}">
          <p14:sldIdLst>
            <p14:sldId id="27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9BD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0" autoAdjust="0"/>
    <p:restoredTop sz="95733" autoAdjust="0"/>
  </p:normalViewPr>
  <p:slideViewPr>
    <p:cSldViewPr snapToGrid="0">
      <p:cViewPr varScale="1">
        <p:scale>
          <a:sx n="93" d="100"/>
          <a:sy n="93" d="100"/>
        </p:scale>
        <p:origin x="1628" y="68"/>
      </p:cViewPr>
      <p:guideLst/>
    </p:cSldViewPr>
  </p:slideViewPr>
  <p:outlineViewPr>
    <p:cViewPr>
      <p:scale>
        <a:sx n="33" d="100"/>
        <a:sy n="33" d="100"/>
      </p:scale>
      <p:origin x="0" y="-8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1T14:12:09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0 87 0,'-14'9'14'0,"3"-4"-11"15,-1 6-7-15,3-2-33 0,0 0-26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F9D4D-9EA6-4037-AB5B-4AEE090FBDF0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86647-7AE0-4CBA-AC4E-932692EE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advances in autonomous robots collaborating to accomplish complex missions have been brought back exciting times for robotics research.</a:t>
            </a:r>
          </a:p>
          <a:p>
            <a:r>
              <a:rPr lang="en-US" dirty="0"/>
              <a:t>They have been applied to build real world systems and found applications in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86647-7AE0-4CBA-AC4E-932692EE63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43838"/>
            <a:ext cx="7543800" cy="95549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21" y="13216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22960" y="4452906"/>
            <a:ext cx="7543800" cy="125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681725"/>
            <a:ext cx="7543800" cy="914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335640"/>
            <a:ext cx="7543801" cy="453345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86918" indent="-285750"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669798" indent="-285750">
              <a:buFont typeface="Arial" panose="020B0604020202020204" pitchFamily="34" charset="0"/>
              <a:buChar char="•"/>
              <a:defRPr sz="1600"/>
            </a:lvl3pPr>
            <a:lvl4pPr marL="852678" indent="-285750">
              <a:buFont typeface="Arial" panose="020B0604020202020204" pitchFamily="34" charset="0"/>
              <a:buChar char="•"/>
              <a:defRPr sz="1600"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 Language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CC721F-1D71-470D-9ADD-E53F1C9EB2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59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2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273996"/>
            <a:ext cx="3703320" cy="459509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F394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739B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86918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A39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669798" marR="0" lvl="2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852678" marR="0" lvl="3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035558" marR="0" lvl="4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73996"/>
            <a:ext cx="3703320" cy="45950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86918" indent="-285750">
              <a:buFont typeface="Arial" panose="020B0604020202020204" pitchFamily="34" charset="0"/>
              <a:buChar char="•"/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(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25366"/>
            <a:ext cx="7543801" cy="45437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B259EE1-6719-4AB3-8FD4-8FBC339508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152223"/>
            <a:ext cx="747522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80" r:id="rId4"/>
    <p:sldLayoutId id="2147483681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lang="en-US" sz="1800" kern="1200" dirty="0" smtClean="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-org/P/blob/master/Src/Samples/FaultTolerantDistributedSystems/ChainReplication/Test/TestScript.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rona-org.github.io/Dro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ctrTitle"/>
          </p:nvPr>
        </p:nvSpPr>
        <p:spPr>
          <a:xfrm>
            <a:off x="475903" y="1433120"/>
            <a:ext cx="8342710" cy="5764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Compositional Reasoning of P programs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51" y="3164003"/>
            <a:ext cx="7543800" cy="142724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Ankush Desai</a:t>
            </a:r>
            <a:endParaRPr lang="en-US" sz="2400" b="1" baseline="30000" dirty="0">
              <a:latin typeface="Consolas" panose="020B0609020204030204" pitchFamily="49" charset="0"/>
            </a:endParaRPr>
          </a:p>
          <a:p>
            <a:pPr algn="ctr"/>
            <a:endParaRPr lang="en-US" sz="2400" baseline="300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aseline="30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589584" y="0"/>
            <a:ext cx="6884565" cy="955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pperplate Gothic Bold" panose="020E0705020206020404" pitchFamily="34" charset="0"/>
              </a:rPr>
              <a:t> P Language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75961" y="3646793"/>
            <a:ext cx="474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California, Berkeley</a:t>
            </a:r>
          </a:p>
        </p:txBody>
      </p:sp>
      <p:pic>
        <p:nvPicPr>
          <p:cNvPr id="1028" name="Picture 4" descr="@p-org">
            <a:extLst>
              <a:ext uri="{FF2B5EF4-FFF2-40B4-BE49-F238E27FC236}">
                <a16:creationId xmlns:a16="http://schemas.microsoft.com/office/drawing/2014/main" id="{C1962687-0B04-4E19-A281-C0C8FD2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3" y="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0B222A-836D-49CA-A00E-7ED3C0023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12" y="1458841"/>
            <a:ext cx="4467588" cy="31956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0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9D29E1-A573-49D6-B80D-D2B738D7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08" y="1445091"/>
            <a:ext cx="5042163" cy="31630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vs Monolithic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A5D82-A9E5-40CC-8E0C-1F50D3E3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380067"/>
            <a:ext cx="7543800" cy="24439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module in P is a collection of state machines.</a:t>
            </a:r>
          </a:p>
          <a:p>
            <a:endParaRPr lang="en-US" dirty="0"/>
          </a:p>
          <a:p>
            <a:r>
              <a:rPr lang="en-US" dirty="0"/>
              <a:t>module System = { </a:t>
            </a:r>
            <a:r>
              <a:rPr lang="en-US" dirty="0" err="1"/>
              <a:t>ClientMachine</a:t>
            </a:r>
            <a:r>
              <a:rPr lang="en-US" dirty="0"/>
              <a:t>, </a:t>
            </a:r>
            <a:r>
              <a:rPr lang="en-US" dirty="0" err="1"/>
              <a:t>ServerMachine</a:t>
            </a:r>
            <a:r>
              <a:rPr lang="en-US" dirty="0"/>
              <a:t> };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02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feature required for compositional reasoning is substitution, the ability to seamlessly bind the creation statement:</a:t>
            </a:r>
          </a:p>
          <a:p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DatabaseServer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DatabaseServerImpl</a:t>
            </a:r>
            <a:r>
              <a:rPr lang="en-US" dirty="0"/>
              <a:t>() when testing server implementation and to </a:t>
            </a:r>
            <a:r>
              <a:rPr lang="en-US" dirty="0" err="1"/>
              <a:t>DatabaseServerAbs</a:t>
            </a:r>
            <a:r>
              <a:rPr lang="en-US" dirty="0"/>
              <a:t>() when testing its environment.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and Refinement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Visible actions: Sends, Creates.</a:t>
                </a:r>
              </a:p>
              <a:p>
                <a:endParaRPr lang="en-US" dirty="0"/>
              </a:p>
              <a:p>
                <a:r>
                  <a:rPr lang="en-US" dirty="0"/>
                  <a:t>Sends(P) = {E2, E3, E4, E5}</a:t>
                </a:r>
              </a:p>
              <a:p>
                <a:r>
                  <a:rPr lang="en-US" dirty="0"/>
                  <a:t>Receives(P) = {E1, E2, E3}</a:t>
                </a:r>
              </a:p>
              <a:p>
                <a:r>
                  <a:rPr lang="en-US" dirty="0"/>
                  <a:t>Creates(P) = {I2, I3}</a:t>
                </a:r>
              </a:p>
              <a:p>
                <a:r>
                  <a:rPr lang="en-US" dirty="0" err="1"/>
                  <a:t>ExportedInterfaces</a:t>
                </a:r>
                <a:r>
                  <a:rPr lang="en-US" dirty="0"/>
                  <a:t>(P) = {I1, I2}</a:t>
                </a:r>
              </a:p>
              <a:p>
                <a:endParaRPr lang="en-US" dirty="0"/>
              </a:p>
              <a:p>
                <a:r>
                  <a:rPr lang="en-US" dirty="0"/>
                  <a:t>Trace : sequence of visible actions.</a:t>
                </a:r>
              </a:p>
              <a:p>
                <a:endParaRPr lang="en-US" dirty="0"/>
              </a:p>
              <a:p>
                <a:r>
                  <a:rPr lang="en-US" dirty="0"/>
                  <a:t>P refines P’ </a:t>
                </a:r>
                <a:r>
                  <a:rPr lang="en-US" dirty="0" err="1"/>
                  <a:t>iff</a:t>
                </a:r>
                <a:r>
                  <a:rPr lang="en-US" dirty="0"/>
                  <a:t> Traces(P)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Traces(P’)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  <a:blipFill>
                <a:blip r:embed="rId2"/>
                <a:stretch>
                  <a:fillRect l="-4112" t="-2043" r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FFA914-4F84-4A4F-AC2B-EB606A4C2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587" y="1194408"/>
            <a:ext cx="3702050" cy="340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9CBA8F-3B3C-47C8-BCE1-0D7557DF9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65" y="4996447"/>
            <a:ext cx="4186909" cy="4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825-E690-4064-A883-15E42E4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err="1"/>
              <a:t>Contructors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D6CDFD-DEC7-4487-BD27-A122B18E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51694"/>
            <a:ext cx="7543800" cy="31006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DF53-288A-4B69-A520-03B6400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8BB0-263E-4A3F-8CFD-F586506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3623-45BB-409B-B0F2-0B3F0034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7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44D-4049-435D-BE69-D99298F1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and 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335640"/>
                <a:ext cx="7543801" cy="210882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a union of the functionalities of P and Q.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similar to union but requires output actions to be disjoint.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335640"/>
                <a:ext cx="7543801" cy="2108829"/>
              </a:xfrm>
              <a:blipFill>
                <a:blip r:embed="rId2"/>
                <a:stretch>
                  <a:fillRect l="-2423" t="-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75C3-616C-4795-ACC4-E4622AC3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6CF84-2EE8-417B-8816-EB6E19A2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1B53-7E21-4E88-92B4-08EE097C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6FFDD-604C-4EE7-95FA-8E4F7FF4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2" y="4401356"/>
            <a:ext cx="8409363" cy="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EC5-87E2-4659-8B5E-E152861E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EE5B-7B24-425D-B5F6-CDF60506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Reasoning and Refinement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6A58-F4B7-4769-B0F2-A92C2A2D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E2CD-9E7D-4C01-9877-B8AC26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4D56-BC51-439D-A8D2-17219F1D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2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C03-0CCE-4DFF-8106-10ECF9B6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547B-A8B0-4A57-A290-E8E8464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program is a collection of state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provides primitives for modeling non-determinism and performing “unit”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compiler generates both code for systematic testing and C/C++ code for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systematic testing engine is able to reproduce hard to find heisenbugs in asynchronous message passing programs.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F53C-93B1-4231-B957-580108D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90CB-0680-404F-98AD-D12785D6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0532-47D5-4467-91B6-4E5CD71C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3FA-3D08-49D6-9638-8E67105D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9770-AA10-4408-8183-5CB9B955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>
                <a:hlinkClick r:id="rId2"/>
              </a:rPr>
              <a:t>https://github.com/p-org/P/blob/master/Src/Samples/FaultTolerantDistributedSystems/ChainReplication/Test/TestScript.p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D0D-AE46-46B2-A8BA-82A36E51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20EC-7811-467A-A269-758D734B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0C81-9287-47C4-8A9A-5E148D23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Autonomous Mobile Robotics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Image result for distributed robotics wareh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3" y="1335640"/>
            <a:ext cx="2846542" cy="18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9" y="1305157"/>
            <a:ext cx="2258267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riculture dron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3" y="3801813"/>
            <a:ext cx="3568823" cy="18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6593" y="324638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186" y="56884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Agriculture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09" y="56236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Systems</a:t>
            </a:r>
          </a:p>
        </p:txBody>
      </p:sp>
      <p:pic>
        <p:nvPicPr>
          <p:cNvPr id="1034" name="Picture 10" descr="Image result for multi drones delivering pack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" y="4117799"/>
            <a:ext cx="3339772" cy="14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57304" y="351506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7160" y="3261894"/>
            <a:ext cx="6990193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 major challenge in autonomous mobile robotics is programming robots with </a:t>
            </a:r>
            <a:r>
              <a:rPr lang="en-US" i="1" dirty="0">
                <a:solidFill>
                  <a:srgbClr val="FF0000"/>
                </a:solidFill>
              </a:rPr>
              <a:t>formal guarantees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high assurance</a:t>
            </a:r>
            <a:r>
              <a:rPr lang="en-US" dirty="0"/>
              <a:t> of correct operation.</a:t>
            </a:r>
          </a:p>
        </p:txBody>
      </p:sp>
    </p:spTree>
    <p:extLst>
      <p:ext uri="{BB962C8B-B14F-4D97-AF65-F5344CB8AC3E}">
        <p14:creationId xmlns:p14="http://schemas.microsoft.com/office/powerpoint/2010/main" val="4067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05F7-7C40-4B65-8EA1-4187DF74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643B-73B2-43DA-BC70-4AFC3397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03C5-5F3D-4EC6-AA70-78BA16C2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C352-0CF7-455E-BC0D-A2B2D198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BB326-BB85-4251-86EE-9B08D451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95" y="1363141"/>
            <a:ext cx="417510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7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49DCEB52-0F8C-46FF-AE52-BCFD93EB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5622376" cy="3162586"/>
          </a:xfrm>
          <a:prstGeom prst="rect">
            <a:avLst/>
          </a:prstGeom>
        </p:spPr>
      </p:pic>
      <p:pic>
        <p:nvPicPr>
          <p:cNvPr id="7" name="16_8">
            <a:hlinkClick r:id="" action="ppaction://media"/>
            <a:extLst>
              <a:ext uri="{FF2B5EF4-FFF2-40B4-BE49-F238E27FC236}">
                <a16:creationId xmlns:a16="http://schemas.microsoft.com/office/drawing/2014/main" id="{D725BFEA-5534-4F0B-AFCD-10B049A6B4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0415" y="3168052"/>
            <a:ext cx="6501082" cy="36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001384"/>
            <a:ext cx="7543801" cy="2867710"/>
          </a:xfrm>
        </p:spPr>
        <p:txBody>
          <a:bodyPr/>
          <a:lstStyle/>
          <a:p>
            <a:r>
              <a:rPr lang="en-US" dirty="0"/>
              <a:t>DRONA is available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http://drona-org.github.io/Drona/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FFF4-A784-4F2B-8A3A-9CEDA70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Building Distributed Systems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BD7F0-1826-4B02-80BF-D0637931F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Multiple components (protocols) interacting.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Nondetermism</a:t>
            </a:r>
            <a:r>
              <a:rPr lang="en-US" dirty="0"/>
              <a:t>: Failures, Asynchrony 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Traditional exhaustive or random search techniques do not scale.</a:t>
            </a:r>
          </a:p>
          <a:p>
            <a:pPr marL="829818" lvl="1" indent="-342900"/>
            <a:r>
              <a:rPr lang="en-US" dirty="0"/>
              <a:t>Inadequate test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bugs are generally found in production or after deployment 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FA53-B1F7-491E-80F7-78CCDC2B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B4FD-85D9-41F7-B1C6-FDAF1530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B8DD-C6D0-444E-B72F-BA74C536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0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7933-D116-41C9-9B4B-F4AF0D5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4" y="1317935"/>
            <a:ext cx="5368013" cy="341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070D-C212-471A-A0CC-A9C9B6256D29}"/>
              </a:ext>
            </a:extLst>
          </p:cNvPr>
          <p:cNvSpPr txBox="1"/>
          <p:nvPr/>
        </p:nvSpPr>
        <p:spPr>
          <a:xfrm>
            <a:off x="1859638" y="4914069"/>
            <a:ext cx="5148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Software stack of a fault-tolerant distributed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43926-C55D-4600-931D-20CC43DA8B7F}"/>
              </a:ext>
            </a:extLst>
          </p:cNvPr>
          <p:cNvSpPr/>
          <p:nvPr/>
        </p:nvSpPr>
        <p:spPr>
          <a:xfrm>
            <a:off x="598636" y="5550190"/>
            <a:ext cx="820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state machine replication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is a general method for implementing a fault-tolerant service by replicating logs. 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14:cNvPr>
              <p14:cNvContentPartPr/>
              <p14:nvPr/>
            </p14:nvContentPartPr>
            <p14:xfrm>
              <a:off x="3108063" y="1447678"/>
              <a:ext cx="2016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063" y="1438678"/>
                <a:ext cx="37800" cy="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46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Observations: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Monolithic testing does not scale.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component substitution and hence, no re-use of the systematic testing effort.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64A494-6E97-4F0C-9F13-FABD061949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56581" y="2394432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236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 Tolerant Distributed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from testing of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B8539B-8795-41D4-B535-31A5BA22F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394763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50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B776-E8F3-4622-B1CB-527B1EC2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Assume guarantee reasoning aims to decompose verification problems by divide and conquer using abstractions.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unit of compositional reasoning in ModP is an open module.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Consider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9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9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2F5-0E9E-4C97-BAC0-804B667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Compositional Reasoning of Distributed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110B-A48F-40DA-91A9-2EAD3AC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81A-DED9-4251-AB96-11C97ECA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78A-372B-4667-BEE6-4D49B248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50FBE6D-1860-4CF7-94B5-AE52DBC386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687" y="2820520"/>
            <a:ext cx="2505565" cy="1593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99372F-AA5A-4E68-8ED1-3CDE3C0F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849" y="1456647"/>
            <a:ext cx="5279067" cy="372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3923CA-D2B9-4027-9B29-3346113560F8}"/>
              </a:ext>
            </a:extLst>
          </p:cNvPr>
          <p:cNvSpPr txBox="1"/>
          <p:nvPr/>
        </p:nvSpPr>
        <p:spPr>
          <a:xfrm>
            <a:off x="2420066" y="1917078"/>
            <a:ext cx="644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Decompose using AG principle into following simpler checks: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12CDE-78D0-48EF-800D-CB6C33C4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125" y="2921875"/>
            <a:ext cx="5094514" cy="405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88D42-AF35-4D24-A418-8F499042E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49" y="3727234"/>
            <a:ext cx="5149516" cy="376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8C87D3-7836-459C-BA2A-66EFA4B4A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434" y="4594330"/>
            <a:ext cx="5286205" cy="404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9DE591-E83A-4F21-B362-43B5D93BD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30" y="5255562"/>
            <a:ext cx="4991387" cy="401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5B126-01D3-4C4A-B085-C5897C17B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815" y="5714568"/>
            <a:ext cx="5842901" cy="3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75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ysClr val="window" lastClr="FFFFFF"/>
      </a:lt1>
      <a:dk2>
        <a:srgbClr val="3F739B"/>
      </a:dk2>
      <a:lt2>
        <a:srgbClr val="CCDDEA"/>
      </a:lt2>
      <a:accent1>
        <a:srgbClr val="1F394D"/>
      </a:accent1>
      <a:accent2>
        <a:srgbClr val="FFFFFF"/>
      </a:accent2>
      <a:accent3>
        <a:srgbClr val="172A39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20325</TotalTime>
  <Words>671</Words>
  <Application>Microsoft Office PowerPoint</Application>
  <PresentationFormat>On-screen Show (4:3)</PresentationFormat>
  <Paragraphs>160</Paragraphs>
  <Slides>24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AngsanaUPC</vt:lpstr>
      <vt:lpstr>Arial</vt:lpstr>
      <vt:lpstr>Calibri</vt:lpstr>
      <vt:lpstr>Cambria Math</vt:lpstr>
      <vt:lpstr>Consolas</vt:lpstr>
      <vt:lpstr>Copperplate Gothic Bold</vt:lpstr>
      <vt:lpstr>Garamond</vt:lpstr>
      <vt:lpstr>Trebuchet MS</vt:lpstr>
      <vt:lpstr>Retrospect</vt:lpstr>
      <vt:lpstr>Compositional Reasoning of P programs</vt:lpstr>
      <vt:lpstr>Recap</vt:lpstr>
      <vt:lpstr>Building Distributed Systems is Challenging</vt:lpstr>
      <vt:lpstr>Fault Tolerant Distributed System</vt:lpstr>
      <vt:lpstr>Fault Tolerant Distributed System</vt:lpstr>
      <vt:lpstr>Fault Tolerant Distributed System</vt:lpstr>
      <vt:lpstr>Assume Guarantee (AG) Reasoning</vt:lpstr>
      <vt:lpstr>Assume Guarantee (AG) Reasoning</vt:lpstr>
      <vt:lpstr>Compositional Reasoning of Distributed Systems</vt:lpstr>
      <vt:lpstr>Test-Coverage Amplification</vt:lpstr>
      <vt:lpstr>Test-Coverage Amplification</vt:lpstr>
      <vt:lpstr>Compositional vs Monolithic</vt:lpstr>
      <vt:lpstr>Module</vt:lpstr>
      <vt:lpstr>Substitution</vt:lpstr>
      <vt:lpstr>Traces and Refinement</vt:lpstr>
      <vt:lpstr>Module Contructors</vt:lpstr>
      <vt:lpstr>Union and Composition</vt:lpstr>
      <vt:lpstr>Assume Guarantee (AG) Reasoning</vt:lpstr>
      <vt:lpstr>Example </vt:lpstr>
      <vt:lpstr>Hierarchical Reasoning</vt:lpstr>
      <vt:lpstr>Autonomous Mobile Robotics</vt:lpstr>
      <vt:lpstr>Robotic Software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Desai</dc:creator>
  <cp:lastModifiedBy>Ankush Desai</cp:lastModifiedBy>
  <cp:revision>698</cp:revision>
  <dcterms:created xsi:type="dcterms:W3CDTF">2015-07-12T05:32:15Z</dcterms:created>
  <dcterms:modified xsi:type="dcterms:W3CDTF">2017-09-12T16:39:53Z</dcterms:modified>
</cp:coreProperties>
</file>